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7" r:id="rId3"/>
    <p:sldId id="257" r:id="rId4"/>
    <p:sldId id="274" r:id="rId5"/>
    <p:sldId id="270" r:id="rId6"/>
    <p:sldId id="271" r:id="rId7"/>
    <p:sldId id="272" r:id="rId8"/>
    <p:sldId id="258" r:id="rId9"/>
    <p:sldId id="259" r:id="rId10"/>
    <p:sldId id="268" r:id="rId11"/>
    <p:sldId id="261" r:id="rId12"/>
    <p:sldId id="262" r:id="rId13"/>
    <p:sldId id="263" r:id="rId14"/>
    <p:sldId id="264" r:id="rId15"/>
    <p:sldId id="266" r:id="rId16"/>
    <p:sldId id="265" r:id="rId17"/>
    <p:sldId id="273" r:id="rId18"/>
    <p:sldId id="260" r:id="rId19"/>
    <p:sldId id="26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3"/>
  </p:normalViewPr>
  <p:slideViewPr>
    <p:cSldViewPr snapToGrid="0" snapToObjects="1">
      <p:cViewPr varScale="1">
        <p:scale>
          <a:sx n="117" d="100"/>
          <a:sy n="117" d="100"/>
        </p:scale>
        <p:origin x="3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1/6/20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48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1/6/20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457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1/6/20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023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1/6/20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404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1/6/20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181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1/6/20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682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1/6/20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052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1/6/20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903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1/6/20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667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1/6/20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366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1/6/20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068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1/6/20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485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2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8F7215D1-8CAF-9D4B-BFD1-6964A4FE8C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7" r="21222" b="1"/>
          <a:stretch/>
        </p:blipFill>
        <p:spPr>
          <a:xfrm>
            <a:off x="16" y="10"/>
            <a:ext cx="7556889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556905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092C15-5F9A-D54B-8551-5299A0A453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7939" y="640080"/>
            <a:ext cx="3659246" cy="2850320"/>
          </a:xfrm>
        </p:spPr>
        <p:txBody>
          <a:bodyPr>
            <a:normAutofit/>
          </a:bodyPr>
          <a:lstStyle/>
          <a:p>
            <a:r>
              <a:rPr lang="en-US" sz="3800" b="1">
                <a:solidFill>
                  <a:srgbClr val="FFFFFF"/>
                </a:solidFill>
                <a:latin typeface="Baskerville Old Face" panose="02020602080505020303" pitchFamily="18" charset="77"/>
              </a:rPr>
              <a:t>Student-Scribe: </a:t>
            </a:r>
            <a:br>
              <a:rPr lang="en-US" sz="3800" b="1">
                <a:solidFill>
                  <a:srgbClr val="FFFFFF"/>
                </a:solidFill>
                <a:latin typeface="Baskerville Old Face" panose="02020602080505020303" pitchFamily="18" charset="77"/>
              </a:rPr>
            </a:br>
            <a:r>
              <a:rPr lang="en-US" sz="3800" b="1">
                <a:solidFill>
                  <a:srgbClr val="FFFFFF"/>
                </a:solidFill>
                <a:latin typeface="Baskerville Old Face" panose="02020602080505020303" pitchFamily="18" charset="77"/>
              </a:rPr>
              <a:t>A Hands-On Approach to Codicology and Book History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082D56-6ED8-4049-934A-A67EDE9D86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7939" y="3812135"/>
            <a:ext cx="3659246" cy="159665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800" b="1" cap="none" dirty="0">
                <a:solidFill>
                  <a:srgbClr val="FFFFFF"/>
                </a:solidFill>
                <a:latin typeface="Baskerville Old Face" panose="02020602080505020303" pitchFamily="18" charset="77"/>
              </a:rPr>
              <a:t>Sarah J. Sprouse, The University of Alabama</a:t>
            </a:r>
          </a:p>
          <a:p>
            <a:pPr>
              <a:lnSpc>
                <a:spcPct val="110000"/>
              </a:lnSpc>
            </a:pPr>
            <a:r>
              <a:rPr lang="en-US" sz="1800" b="1" cap="none" dirty="0">
                <a:solidFill>
                  <a:srgbClr val="FFFFFF"/>
                </a:solidFill>
                <a:latin typeface="Baskerville Old Face" panose="02020602080505020303" pitchFamily="18" charset="77"/>
              </a:rPr>
              <a:t>Sarah </a:t>
            </a:r>
            <a:r>
              <a:rPr lang="en-US" sz="1800" b="1" cap="none">
                <a:solidFill>
                  <a:srgbClr val="FFFFFF"/>
                </a:solidFill>
                <a:latin typeface="Baskerville Old Face" panose="02020602080505020303" pitchFamily="18" charset="77"/>
              </a:rPr>
              <a:t>Banschbach</a:t>
            </a:r>
            <a:r>
              <a:rPr lang="en-US" sz="1800" b="1" cap="none" dirty="0">
                <a:solidFill>
                  <a:srgbClr val="FFFFFF"/>
                </a:solidFill>
                <a:latin typeface="Baskerville Old Face" panose="02020602080505020303" pitchFamily="18" charset="77"/>
              </a:rPr>
              <a:t> Valles, Texas Tech University</a:t>
            </a:r>
          </a:p>
          <a:p>
            <a:pPr>
              <a:lnSpc>
                <a:spcPct val="110000"/>
              </a:lnSpc>
            </a:pPr>
            <a:endParaRPr lang="en-US" sz="1800">
              <a:solidFill>
                <a:srgbClr val="FFFFFF"/>
              </a:solidFill>
              <a:latin typeface="Baskerville Old Face" panose="02020602080505020303" pitchFamily="18" charset="77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85922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49664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man, indoor, laptop&#10;&#10;Description automatically generated">
            <a:extLst>
              <a:ext uri="{FF2B5EF4-FFF2-40B4-BE49-F238E27FC236}">
                <a16:creationId xmlns:a16="http://schemas.microsoft.com/office/drawing/2014/main" id="{E3654C66-AFA3-3640-8EEA-4978B6FF8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308201" y="857250"/>
            <a:ext cx="6858000" cy="5143500"/>
          </a:xfrm>
          <a:prstGeom prst="rect">
            <a:avLst/>
          </a:prstGeom>
        </p:spPr>
      </p:pic>
      <p:pic>
        <p:nvPicPr>
          <p:cNvPr id="5" name="Picture 4" descr="A person standing in front of a refrigerator&#10;&#10;Description automatically generated">
            <a:extLst>
              <a:ext uri="{FF2B5EF4-FFF2-40B4-BE49-F238E27FC236}">
                <a16:creationId xmlns:a16="http://schemas.microsoft.com/office/drawing/2014/main" id="{BF142CB9-ABD6-9F45-A261-CFC9C2AC0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840186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538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32D5B0-9E45-CD44-A87A-E4FFD98B0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450397" y="831397"/>
            <a:ext cx="6651172" cy="49883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63738F-FBEE-1146-B53F-B1A3712C3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776229" y="831395"/>
            <a:ext cx="6651175" cy="498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685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449F5-2640-4DA6-A3AE-D6A17E9604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Why book history?</a:t>
            </a:r>
          </a:p>
        </p:txBody>
      </p:sp>
    </p:spTree>
    <p:extLst>
      <p:ext uri="{BB962C8B-B14F-4D97-AF65-F5344CB8AC3E}">
        <p14:creationId xmlns:p14="http://schemas.microsoft.com/office/powerpoint/2010/main" val="3330547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E7CC29-E9BD-4BC7-80EC-0A69E7C7E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1695" y="3556491"/>
            <a:ext cx="5462292" cy="31365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EFD7BD-DA24-4F1D-B819-887B44B24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014" y="3482657"/>
            <a:ext cx="5161545" cy="32103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F33FC2-ECEA-4B9E-89F3-1B360C955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1695" y="0"/>
            <a:ext cx="5341499" cy="34826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D30ECD-9B02-45D6-8F5F-6244F2D3C6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373" y="67419"/>
            <a:ext cx="5059397" cy="330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986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26059-F3FD-4107-88A0-D8F10EAD0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COURSE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C8774-B916-4779-8D5C-B8E37E193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>
                    <a:lumMod val="95000"/>
                  </a:schemeClr>
                </a:solidFill>
              </a:rPr>
              <a:t>Maximize contact with manuscripts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>
                    <a:lumMod val="95000"/>
                  </a:schemeClr>
                </a:solidFill>
              </a:rPr>
              <a:t>Learn through doing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>
                    <a:lumMod val="95000"/>
                  </a:schemeClr>
                </a:solidFill>
              </a:rPr>
              <a:t>Examine socio-political and collaborative aspects of books as physical objects </a:t>
            </a:r>
          </a:p>
        </p:txBody>
      </p:sp>
    </p:spTree>
    <p:extLst>
      <p:ext uri="{BB962C8B-B14F-4D97-AF65-F5344CB8AC3E}">
        <p14:creationId xmlns:p14="http://schemas.microsoft.com/office/powerpoint/2010/main" val="3659088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6135C6-2046-4217-90C5-B65102E85C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" b="1565"/>
          <a:stretch/>
        </p:blipFill>
        <p:spPr>
          <a:xfrm>
            <a:off x="20" y="-18844"/>
            <a:ext cx="4003019" cy="33888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206B93-E945-44CB-A8ED-34F319A877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291" r="-1" b="-1"/>
          <a:stretch/>
        </p:blipFill>
        <p:spPr>
          <a:xfrm>
            <a:off x="8210994" y="45730"/>
            <a:ext cx="4014047" cy="33832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101A0B-579A-49D0-9CDE-3569332F9E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27" r="4" b="651"/>
          <a:stretch/>
        </p:blipFill>
        <p:spPr>
          <a:xfrm>
            <a:off x="8188961" y="3355065"/>
            <a:ext cx="4003039" cy="33832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CE72C9-BE49-473E-9037-A4A4C5186F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751" r="-3" b="-3"/>
          <a:stretch/>
        </p:blipFill>
        <p:spPr>
          <a:xfrm>
            <a:off x="4105507" y="10"/>
            <a:ext cx="4003019" cy="33888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6AE415-6FA6-4D38-BFD4-D61A04296E4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023" r="20240" b="1"/>
          <a:stretch/>
        </p:blipFill>
        <p:spPr>
          <a:xfrm>
            <a:off x="4094479" y="3469102"/>
            <a:ext cx="4014047" cy="33832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12FC83-F4FF-4D55-87C5-379412BF8B6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542" r="-2" b="-2"/>
          <a:stretch/>
        </p:blipFill>
        <p:spPr>
          <a:xfrm>
            <a:off x="-23" y="3355065"/>
            <a:ext cx="3992034" cy="338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18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2EADC1-9DF9-0944-99F6-D06BD8C0E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486" y="206829"/>
            <a:ext cx="5791200" cy="4343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069672-3218-804F-8FB2-D3B4F2F8A2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6471" y="859970"/>
            <a:ext cx="4155622" cy="55408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42E300-9775-B94B-B5EA-32547E0066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0750" y="4057650"/>
            <a:ext cx="3733800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712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46DB09-F65E-8C4E-923A-6E17C78F4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326572" y="857250"/>
            <a:ext cx="6858000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900598-CE74-4841-8B56-32BC65E16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509532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41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man, old, covered, riding&#10;&#10;Description automatically generated">
            <a:extLst>
              <a:ext uri="{FF2B5EF4-FFF2-40B4-BE49-F238E27FC236}">
                <a16:creationId xmlns:a16="http://schemas.microsoft.com/office/drawing/2014/main" id="{B2A42D20-A8D8-244C-B3EA-A38674E64F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78" b="24572"/>
          <a:stretch/>
        </p:blipFill>
        <p:spPr>
          <a:xfrm>
            <a:off x="100013" y="0"/>
            <a:ext cx="5733143" cy="2943225"/>
          </a:xfrm>
          <a:prstGeom prst="rect">
            <a:avLst/>
          </a:prstGeom>
        </p:spPr>
      </p:pic>
      <p:pic>
        <p:nvPicPr>
          <p:cNvPr id="5" name="Picture 4" descr="A close up of a box&#10;&#10;Description automatically generated">
            <a:extLst>
              <a:ext uri="{FF2B5EF4-FFF2-40B4-BE49-F238E27FC236}">
                <a16:creationId xmlns:a16="http://schemas.microsoft.com/office/drawing/2014/main" id="{BA2CAEDB-DB23-2848-B8DE-DE4BB44EE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418307" y="3430701"/>
            <a:ext cx="3899808" cy="2924856"/>
          </a:xfrm>
          <a:prstGeom prst="rect">
            <a:avLst/>
          </a:prstGeom>
        </p:spPr>
      </p:pic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8C7966F0-9D42-594A-BFCD-C4A907E03B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927951" y="857250"/>
            <a:ext cx="6858000" cy="5143500"/>
          </a:xfrm>
          <a:prstGeom prst="rect">
            <a:avLst/>
          </a:prstGeom>
        </p:spPr>
      </p:pic>
      <p:pic>
        <p:nvPicPr>
          <p:cNvPr id="9" name="Picture 8" descr="A close up of text on a whiteboard&#10;&#10;Description automatically generated">
            <a:extLst>
              <a:ext uri="{FF2B5EF4-FFF2-40B4-BE49-F238E27FC236}">
                <a16:creationId xmlns:a16="http://schemas.microsoft.com/office/drawing/2014/main" id="{753680B8-8C8C-0B48-9075-EEBD193422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896845" y="3430700"/>
            <a:ext cx="3899809" cy="292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432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B9A70283-57EF-8448-AB09-B3C45FA49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56" y="0"/>
            <a:ext cx="5522495" cy="6858000"/>
          </a:xfrm>
          <a:prstGeom prst="rect">
            <a:avLst/>
          </a:prstGeom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3A14AD28-05D4-6A49-82A7-4C48919A0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15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174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0E7D38-BFCB-EB4A-8018-3019AB1D7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14" y="103818"/>
            <a:ext cx="11985171" cy="665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35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8-10-30 at 7">
            <a:extLst>
              <a:ext uri="{FF2B5EF4-FFF2-40B4-BE49-F238E27FC236}">
                <a16:creationId xmlns:a16="http://schemas.microsoft.com/office/drawing/2014/main" id="{5613BC4B-5565-A742-A7AA-7D821E0FD80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89" y="267425"/>
            <a:ext cx="11283768" cy="58068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831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16D9E6-330A-C947-AF5A-285CE4A49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48" y="250370"/>
            <a:ext cx="11832903" cy="608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206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newspaper&#10;&#10;Description automatically generated">
            <a:extLst>
              <a:ext uri="{FF2B5EF4-FFF2-40B4-BE49-F238E27FC236}">
                <a16:creationId xmlns:a16="http://schemas.microsoft.com/office/drawing/2014/main" id="{D690B2EF-FC32-454E-B4AE-2F1C32BE5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036"/>
            <a:ext cx="12192000" cy="674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49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newspaper&#10;&#10;Description automatically generated">
            <a:extLst>
              <a:ext uri="{FF2B5EF4-FFF2-40B4-BE49-F238E27FC236}">
                <a16:creationId xmlns:a16="http://schemas.microsoft.com/office/drawing/2014/main" id="{CE17510B-C841-F446-9474-B6E1BD703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29"/>
            <a:ext cx="12192000" cy="679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4774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966E5E-2CAB-4096-908B-26FA346A6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8219" y="137908"/>
            <a:ext cx="3181350" cy="47529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5DE885-606D-4221-B5CF-E914E71AB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0532" y="94038"/>
            <a:ext cx="2562225" cy="38671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D77C13-E4EF-4A02-964F-32B15E7516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53" y="94038"/>
            <a:ext cx="2838450" cy="38004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660189-8E2C-4F7A-B9CA-3E6CF636D2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2245" y="3297171"/>
            <a:ext cx="2193147" cy="30914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993396-15DA-47B5-8D13-9F492C77E8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3000" y="94038"/>
            <a:ext cx="1952917" cy="29003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E61E30-6D8B-40A8-9E7F-B398370858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76422" y="3038223"/>
            <a:ext cx="2193147" cy="32864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B2B98ED-4B4B-496A-89C5-ED0701A59C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3000" y="2469255"/>
            <a:ext cx="2157034" cy="355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322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B2CDAB-BED0-2742-9191-05C8D068AB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50475" y="773230"/>
            <a:ext cx="9538649" cy="503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146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48FA8A0F-D955-6C44-A5F7-81E8FE55E2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891" r="-2" b="12952"/>
          <a:stretch/>
        </p:blipFill>
        <p:spPr>
          <a:xfrm rot="5400000">
            <a:off x="6877275" y="1409114"/>
            <a:ext cx="6214533" cy="3782595"/>
          </a:xfrm>
          <a:prstGeom prst="rect">
            <a:avLst/>
          </a:prstGeom>
        </p:spPr>
      </p:pic>
      <p:pic>
        <p:nvPicPr>
          <p:cNvPr id="9" name="Picture 8" descr="A picture containing indoor, sitting, table, photo&#10;&#10;Description automatically generated">
            <a:extLst>
              <a:ext uri="{FF2B5EF4-FFF2-40B4-BE49-F238E27FC236}">
                <a16:creationId xmlns:a16="http://schemas.microsoft.com/office/drawing/2014/main" id="{CF397FAB-32D2-EC4B-8C2C-144B59410F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461" r="22291" b="1890"/>
          <a:stretch/>
        </p:blipFill>
        <p:spPr>
          <a:xfrm rot="10800000">
            <a:off x="3710927" y="193144"/>
            <a:ext cx="4382314" cy="6214533"/>
          </a:xfrm>
          <a:prstGeom prst="rect">
            <a:avLst/>
          </a:prstGeom>
        </p:spPr>
      </p:pic>
      <p:pic>
        <p:nvPicPr>
          <p:cNvPr id="11" name="Picture 10" descr="A picture containing rug&#10;&#10;Description automatically generated">
            <a:extLst>
              <a:ext uri="{FF2B5EF4-FFF2-40B4-BE49-F238E27FC236}">
                <a16:creationId xmlns:a16="http://schemas.microsoft.com/office/drawing/2014/main" id="{455F8873-7EA6-AC4F-A649-5633472270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816" r="-2" b="6146"/>
          <a:stretch/>
        </p:blipFill>
        <p:spPr>
          <a:xfrm rot="5400000">
            <a:off x="-1218754" y="1411898"/>
            <a:ext cx="6214533" cy="377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95610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Sagona Extra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agona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50</Words>
  <Application>Microsoft Macintosh PowerPoint</Application>
  <PresentationFormat>Widescreen</PresentationFormat>
  <Paragraphs>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Baskerville Old Face</vt:lpstr>
      <vt:lpstr>Calibri</vt:lpstr>
      <vt:lpstr>Sagona Book</vt:lpstr>
      <vt:lpstr>Sagona ExtraLight</vt:lpstr>
      <vt:lpstr>RetrospectVTI</vt:lpstr>
      <vt:lpstr>Student-Scribe:  A Hands-On Approach to Codicology and Book History</vt:lpstr>
      <vt:lpstr>PowerPoint Presentation</vt:lpstr>
      <vt:lpstr>PowerPoint Presentation</vt:lpstr>
      <vt:lpstr>Why book history?</vt:lpstr>
      <vt:lpstr>PowerPoint Presentation</vt:lpstr>
      <vt:lpstr>COURSE GOALS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Student-Scribe:  A Hands-On Approach to Codicology and Book History</dc:title>
  <dc:creator>Sarah Valles</dc:creator>
  <cp:lastModifiedBy>Sprouse, Sarah</cp:lastModifiedBy>
  <cp:revision>2</cp:revision>
  <dcterms:created xsi:type="dcterms:W3CDTF">2020-01-04T07:50:39Z</dcterms:created>
  <dcterms:modified xsi:type="dcterms:W3CDTF">2020-01-06T17:03:27Z</dcterms:modified>
</cp:coreProperties>
</file>