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8" r:id="rId9"/>
    <p:sldId id="271" r:id="rId10"/>
    <p:sldId id="272" r:id="rId11"/>
    <p:sldId id="273" r:id="rId12"/>
    <p:sldId id="274" r:id="rId13"/>
    <p:sldId id="275" r:id="rId14"/>
    <p:sldId id="277" r:id="rId15"/>
    <p:sldId id="276" r:id="rId16"/>
    <p:sldId id="262" r:id="rId17"/>
    <p:sldId id="263" r:id="rId18"/>
    <p:sldId id="265" r:id="rId19"/>
    <p:sldId id="266" r:id="rId20"/>
    <p:sldId id="264" r:id="rId21"/>
    <p:sldId id="267" r:id="rId22"/>
    <p:sldId id="269" r:id="rId23"/>
    <p:sldId id="26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5C2"/>
    <a:srgbClr val="60BDE0"/>
    <a:srgbClr val="8FBFE0"/>
    <a:srgbClr val="5DA8E0"/>
    <a:srgbClr val="6D9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4B91A9-AF6F-5D47-9E4A-144A1698778F}" type="datetimeFigureOut">
              <a:rPr lang="en-US" smtClean="0"/>
              <a:t>3/26/20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6D57B-FB53-8A42-A21F-7C81140F2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651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6D57B-FB53-8A42-A21F-7C81140F267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85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611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13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68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39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460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384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32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702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07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4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19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3/26/20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344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32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jsprouse@ua.edu" TargetMode="External"/><Relationship Id="rId4" Type="http://schemas.openxmlformats.org/officeDocument/2006/relationships/hyperlink" Target="mailto:sarah.banschbach@ttu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2DBBB91A-5483-BC4D-85BF-0FACEBFA44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46000"/>
                    </a14:imgEffect>
                  </a14:imgLayer>
                </a14:imgProps>
              </a:ext>
            </a:extLst>
          </a:blip>
          <a:srcRect t="12906" b="4374"/>
          <a:stretch/>
        </p:blipFill>
        <p:spPr>
          <a:xfrm>
            <a:off x="20" y="9437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31EFD0-0AFF-6241-BB2D-FBE40F02D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1" y="1020431"/>
            <a:ext cx="10225530" cy="2495655"/>
          </a:xfrm>
        </p:spPr>
        <p:txBody>
          <a:bodyPr>
            <a:noAutofit/>
          </a:bodyPr>
          <a:lstStyle/>
          <a:p>
            <a:r>
              <a:rPr lang="en-US" sz="4400" b="1" cap="none" dirty="0">
                <a:solidFill>
                  <a:schemeClr val="tx1"/>
                </a:solidFill>
                <a:latin typeface="Garamond" panose="02020404030301010803" pitchFamily="18" charset="0"/>
              </a:rPr>
              <a:t>The Dalhousie Manuscripts Project: </a:t>
            </a:r>
            <a:br>
              <a:rPr lang="en-US" sz="4400" b="1" cap="none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en-US" sz="4400" b="1" cap="none" dirty="0">
                <a:solidFill>
                  <a:schemeClr val="tx1"/>
                </a:solidFill>
                <a:latin typeface="Garamond" panose="02020404030301010803" pitchFamily="18" charset="0"/>
              </a:rPr>
              <a:t>Double-Blind Transcription and Ethical Editing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A394A7-9DBA-E64C-9325-733C95E33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3807509"/>
            <a:ext cx="10530113" cy="1591805"/>
          </a:xfrm>
        </p:spPr>
        <p:txBody>
          <a:bodyPr>
            <a:noAutofit/>
          </a:bodyPr>
          <a:lstStyle/>
          <a:p>
            <a:r>
              <a:rPr lang="en-US" sz="2000" b="1" cap="none" dirty="0">
                <a:solidFill>
                  <a:schemeClr val="tx1"/>
                </a:solidFill>
                <a:latin typeface="Garamond" panose="02020404030301010803" pitchFamily="18" charset="0"/>
              </a:rPr>
              <a:t>Sarah </a:t>
            </a:r>
            <a:r>
              <a:rPr lang="en-US" sz="2000" b="1" cap="none" dirty="0" err="1">
                <a:solidFill>
                  <a:schemeClr val="tx1"/>
                </a:solidFill>
                <a:latin typeface="Garamond" panose="02020404030301010803" pitchFamily="18" charset="0"/>
              </a:rPr>
              <a:t>Banschbach</a:t>
            </a:r>
            <a:r>
              <a:rPr lang="en-US" sz="2000" b="1" cap="none" dirty="0">
                <a:solidFill>
                  <a:schemeClr val="tx1"/>
                </a:solidFill>
                <a:latin typeface="Garamond" panose="02020404030301010803" pitchFamily="18" charset="0"/>
              </a:rPr>
              <a:t> Valles, </a:t>
            </a:r>
            <a:r>
              <a:rPr lang="en-US" sz="2000" b="1" cap="none" dirty="0">
                <a:solidFill>
                  <a:schemeClr val="tx1"/>
                </a:solidFill>
                <a:latin typeface="Garamond" panose="02020404030301010803" pitchFamily="18" charset="0"/>
                <a:hlinkClick r:id="rId4"/>
              </a:rPr>
              <a:t>sarah.banschbach@ttu.edu</a:t>
            </a:r>
            <a:r>
              <a:rPr lang="en-US" sz="2000" b="1" cap="none" dirty="0">
                <a:solidFill>
                  <a:schemeClr val="tx1"/>
                </a:solidFill>
                <a:latin typeface="Garamond" panose="02020404030301010803" pitchFamily="18" charset="0"/>
              </a:rPr>
              <a:t> (Twitter: @sbanschbach1)</a:t>
            </a:r>
          </a:p>
          <a:p>
            <a:r>
              <a:rPr lang="en-US" sz="2000" b="1" cap="none" dirty="0">
                <a:solidFill>
                  <a:schemeClr val="tx1"/>
                </a:solidFill>
                <a:latin typeface="Garamond" panose="02020404030301010803" pitchFamily="18" charset="0"/>
              </a:rPr>
              <a:t>Sarah J. Sprouse, </a:t>
            </a:r>
            <a:r>
              <a:rPr lang="en-US" sz="2000" b="1" cap="none" dirty="0">
                <a:solidFill>
                  <a:schemeClr val="tx1"/>
                </a:solidFill>
                <a:latin typeface="Garamond" panose="02020404030301010803" pitchFamily="18" charset="0"/>
                <a:hlinkClick r:id="rId5"/>
              </a:rPr>
              <a:t>sjsprouse@ua.edu</a:t>
            </a:r>
            <a:r>
              <a:rPr lang="en-US" sz="2000" b="1" cap="none" dirty="0">
                <a:solidFill>
                  <a:schemeClr val="tx1"/>
                </a:solidFill>
                <a:latin typeface="Garamond" panose="02020404030301010803" pitchFamily="18" charset="0"/>
              </a:rPr>
              <a:t> (Twitter: @</a:t>
            </a:r>
            <a:r>
              <a:rPr lang="en-US" sz="2000" b="1" cap="none" dirty="0" err="1">
                <a:solidFill>
                  <a:schemeClr val="tx1"/>
                </a:solidFill>
                <a:latin typeface="Garamond" panose="02020404030301010803" pitchFamily="18" charset="0"/>
              </a:rPr>
              <a:t>saisondejane</a:t>
            </a:r>
            <a:r>
              <a:rPr lang="en-US" sz="2000" b="1" cap="none" dirty="0">
                <a:solidFill>
                  <a:schemeClr val="tx1"/>
                </a:solidFill>
                <a:latin typeface="Garamond" panose="020204040303010108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00819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65133C83-392B-FD4B-9ECC-DCCA3D0E8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26" r="6319"/>
          <a:stretch/>
        </p:blipFill>
        <p:spPr>
          <a:xfrm>
            <a:off x="0" y="0"/>
            <a:ext cx="817517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ADDCB1-B9B9-C445-8EBD-47CCC10945DB}"/>
              </a:ext>
            </a:extLst>
          </p:cNvPr>
          <p:cNvSpPr txBox="1"/>
          <p:nvPr/>
        </p:nvSpPr>
        <p:spPr>
          <a:xfrm>
            <a:off x="8382000" y="2906486"/>
            <a:ext cx="358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London, British Library, Cotton Nero MS </a:t>
            </a:r>
            <a:r>
              <a:rPr lang="en-US" sz="2400" b="1" dirty="0" err="1">
                <a:solidFill>
                  <a:schemeClr val="bg1"/>
                </a:solidFill>
                <a:latin typeface="Garamond" panose="02020404030301010803" pitchFamily="18" charset="0"/>
              </a:rPr>
              <a:t>A.xv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, </a:t>
            </a:r>
          </a:p>
          <a:p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fol. 132r</a:t>
            </a:r>
          </a:p>
          <a:p>
            <a:endParaRPr lang="en-US" sz="24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First page of </a:t>
            </a:r>
            <a:r>
              <a:rPr lang="en-US" sz="2400" b="1" i="1" dirty="0">
                <a:solidFill>
                  <a:schemeClr val="bg1"/>
                </a:solidFill>
                <a:latin typeface="Garamond" panose="02020404030301010803" pitchFamily="18" charset="0"/>
              </a:rPr>
              <a:t>Beowulf</a:t>
            </a:r>
            <a:endParaRPr lang="en-US" sz="2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943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4B928C68-1224-1648-A787-489156A4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31534" cy="4735286"/>
          </a:xfrm>
          <a:prstGeom prst="rect">
            <a:avLst/>
          </a:prstGeom>
        </p:spPr>
      </p:pic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D0B185E-25E0-8F4B-A26C-A28EE4B26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0464" y="2295897"/>
            <a:ext cx="6731535" cy="43552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E92796-1CAA-7E48-9171-A773A7FE823E}"/>
              </a:ext>
            </a:extLst>
          </p:cNvPr>
          <p:cNvSpPr txBox="1"/>
          <p:nvPr/>
        </p:nvSpPr>
        <p:spPr>
          <a:xfrm>
            <a:off x="7347857" y="1834232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Garamond" panose="02020404030301010803" pitchFamily="18" charset="0"/>
              </a:rPr>
              <a:t>Thorkelin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 A transcript of </a:t>
            </a:r>
            <a:r>
              <a:rPr lang="en-US" sz="2400" b="1" i="1" dirty="0">
                <a:solidFill>
                  <a:schemeClr val="bg1"/>
                </a:solidFill>
                <a:latin typeface="Garamond" panose="02020404030301010803" pitchFamily="18" charset="0"/>
              </a:rPr>
              <a:t>Beowulf</a:t>
            </a:r>
            <a:endParaRPr lang="en-US" sz="2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115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AA62236-A399-BD4C-A7F3-C04FFEAA1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94457" cy="4201886"/>
          </a:xfrm>
          <a:prstGeom prst="rect">
            <a:avLst/>
          </a:prstGeom>
        </p:spPr>
      </p:pic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70A840D-DF28-A742-83FC-8B92626187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827"/>
          <a:stretch/>
        </p:blipFill>
        <p:spPr>
          <a:xfrm>
            <a:off x="5697543" y="1660990"/>
            <a:ext cx="6494457" cy="51970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D69425-4405-8149-8221-06D3FE3848B8}"/>
              </a:ext>
            </a:extLst>
          </p:cNvPr>
          <p:cNvSpPr txBox="1"/>
          <p:nvPr/>
        </p:nvSpPr>
        <p:spPr>
          <a:xfrm>
            <a:off x="8632371" y="272143"/>
            <a:ext cx="505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Garamond" panose="02020404030301010803" pitchFamily="18" charset="0"/>
              </a:rPr>
              <a:t>Thorkelin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 A transcript</a:t>
            </a:r>
          </a:p>
        </p:txBody>
      </p:sp>
      <p:sp>
        <p:nvSpPr>
          <p:cNvPr id="8" name="Left Arrow 7">
            <a:extLst>
              <a:ext uri="{FF2B5EF4-FFF2-40B4-BE49-F238E27FC236}">
                <a16:creationId xmlns:a16="http://schemas.microsoft.com/office/drawing/2014/main" id="{CE1F523D-5125-984D-9054-10223DCE6E2B}"/>
              </a:ext>
            </a:extLst>
          </p:cNvPr>
          <p:cNvSpPr/>
          <p:nvPr/>
        </p:nvSpPr>
        <p:spPr>
          <a:xfrm>
            <a:off x="6738257" y="413657"/>
            <a:ext cx="1534886" cy="320151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649BD8-877D-2647-B2E6-26817A9B7B21}"/>
              </a:ext>
            </a:extLst>
          </p:cNvPr>
          <p:cNvSpPr txBox="1"/>
          <p:nvPr/>
        </p:nvSpPr>
        <p:spPr>
          <a:xfrm>
            <a:off x="1055914" y="6019800"/>
            <a:ext cx="4641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Garamond" panose="02020404030301010803" pitchFamily="18" charset="0"/>
              </a:rPr>
              <a:t>Thorkelin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 B transcript of </a:t>
            </a:r>
            <a:r>
              <a:rPr lang="en-US" sz="2400" b="1" i="1" dirty="0">
                <a:solidFill>
                  <a:schemeClr val="bg1"/>
                </a:solidFill>
                <a:latin typeface="Garamond" panose="02020404030301010803" pitchFamily="18" charset="0"/>
              </a:rPr>
              <a:t>Beowulf</a:t>
            </a:r>
            <a:endParaRPr lang="en-US" sz="2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AB038E5E-EFA8-1547-9D01-A8DA4E964963}"/>
              </a:ext>
            </a:extLst>
          </p:cNvPr>
          <p:cNvSpPr/>
          <p:nvPr/>
        </p:nvSpPr>
        <p:spPr>
          <a:xfrm rot="10800000">
            <a:off x="3995057" y="5643265"/>
            <a:ext cx="1534886" cy="320151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91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CA868D00-35C0-6644-AED4-8E6FB32D8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326" y="0"/>
            <a:ext cx="2701620" cy="40821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D06D6B-7959-3F4F-BCF4-189863A25ADB}"/>
              </a:ext>
            </a:extLst>
          </p:cNvPr>
          <p:cNvSpPr txBox="1"/>
          <p:nvPr/>
        </p:nvSpPr>
        <p:spPr>
          <a:xfrm>
            <a:off x="394763" y="2967335"/>
            <a:ext cx="3603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Volunteer Transcriber #1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B426C9-8703-A94B-83D2-FDD6F1E5E560}"/>
              </a:ext>
            </a:extLst>
          </p:cNvPr>
          <p:cNvSpPr txBox="1"/>
          <p:nvPr/>
        </p:nvSpPr>
        <p:spPr>
          <a:xfrm>
            <a:off x="8275729" y="2967335"/>
            <a:ext cx="3603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Volunteer Transcriber #2</a:t>
            </a:r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539D0BA0-98E4-3D40-B1F1-84227DC223F9}"/>
              </a:ext>
            </a:extLst>
          </p:cNvPr>
          <p:cNvSpPr/>
          <p:nvPr/>
        </p:nvSpPr>
        <p:spPr>
          <a:xfrm rot="19273954" flipV="1">
            <a:off x="2133984" y="1792416"/>
            <a:ext cx="1994964" cy="283435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CCB264DA-29E9-1948-A90F-FC9226371D3E}"/>
              </a:ext>
            </a:extLst>
          </p:cNvPr>
          <p:cNvSpPr/>
          <p:nvPr/>
        </p:nvSpPr>
        <p:spPr>
          <a:xfrm rot="12921549" flipV="1">
            <a:off x="7728181" y="1754959"/>
            <a:ext cx="1994964" cy="283435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A3EAE8-5681-0F40-BD2D-240FC68E22F2}"/>
              </a:ext>
            </a:extLst>
          </p:cNvPr>
          <p:cNvSpPr txBox="1"/>
          <p:nvPr/>
        </p:nvSpPr>
        <p:spPr>
          <a:xfrm>
            <a:off x="3957103" y="5344885"/>
            <a:ext cx="4277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Editorial Collation and Review</a:t>
            </a:r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51EFCAA5-CC4E-CC4A-91F9-7C70ECEE538C}"/>
              </a:ext>
            </a:extLst>
          </p:cNvPr>
          <p:cNvSpPr/>
          <p:nvPr/>
        </p:nvSpPr>
        <p:spPr>
          <a:xfrm rot="13402339" flipV="1">
            <a:off x="1807413" y="4245225"/>
            <a:ext cx="1994964" cy="283435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25B6F783-4F3D-E242-8059-F358F953930D}"/>
              </a:ext>
            </a:extLst>
          </p:cNvPr>
          <p:cNvSpPr/>
          <p:nvPr/>
        </p:nvSpPr>
        <p:spPr>
          <a:xfrm rot="19273954" flipV="1">
            <a:off x="7989965" y="4201683"/>
            <a:ext cx="1994964" cy="283435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475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8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14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A89030-5FC5-4962-85DD-713EEDFB2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825" b="32659"/>
          <a:stretch/>
        </p:blipFill>
        <p:spPr>
          <a:xfrm>
            <a:off x="-3047" y="-58355"/>
            <a:ext cx="12191999" cy="6857990"/>
          </a:xfrm>
          <a:prstGeom prst="rect">
            <a:avLst/>
          </a:prstGeom>
        </p:spPr>
      </p:pic>
      <p:sp>
        <p:nvSpPr>
          <p:cNvPr id="27" name="Rectangle 16">
            <a:extLst>
              <a:ext uri="{FF2B5EF4-FFF2-40B4-BE49-F238E27FC236}">
                <a16:creationId xmlns:a16="http://schemas.microsoft.com/office/drawing/2014/main" id="{5683D043-25BB-4AC9-8130-641179672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3323345"/>
          </a:xfrm>
          <a:prstGeom prst="rect">
            <a:avLst/>
          </a:prstGeom>
          <a:gradFill flip="none" rotWithShape="1">
            <a:gsLst>
              <a:gs pos="57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146B39-7EE8-4499-B8D8-3DE433397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34" y="2202100"/>
            <a:ext cx="11548532" cy="41987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Dalhousie </a:t>
            </a:r>
            <a:br>
              <a:rPr lang="en-US" sz="3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Manuscripts</a:t>
            </a:r>
          </a:p>
        </p:txBody>
      </p:sp>
      <p:sp>
        <p:nvSpPr>
          <p:cNvPr id="28" name="Rectangle 18">
            <a:extLst>
              <a:ext uri="{FF2B5EF4-FFF2-40B4-BE49-F238E27FC236}">
                <a16:creationId xmlns:a16="http://schemas.microsoft.com/office/drawing/2014/main" id="{AA61CCAC-6875-474C-8E9E-F57ABF078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047" y="4704862"/>
            <a:ext cx="12191999" cy="2155484"/>
          </a:xfrm>
          <a:prstGeom prst="rect">
            <a:avLst/>
          </a:prstGeom>
          <a:gradFill flip="none" rotWithShape="1">
            <a:gsLst>
              <a:gs pos="59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90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8242-4660-4AFE-91A6-D1E181BD2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Facsimile Edition, 1988</a:t>
            </a:r>
            <a:b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Ernest W. Sullivan, II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758973-0E5C-439B-9E10-6E12BB46B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851" y="1896893"/>
            <a:ext cx="3499250" cy="4536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3B79AD-6FEF-4C6B-8ABB-5B7E70E70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411" y="1896894"/>
            <a:ext cx="3402750" cy="45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41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8242-4660-4AFE-91A6-D1E181BD2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Facsimile Edition, 1988</a:t>
            </a:r>
            <a:b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Ernest W. Sullivan, II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758973-0E5C-439B-9E10-6E12BB46B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851" y="1896893"/>
            <a:ext cx="3499250" cy="4536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3B79AD-6FEF-4C6B-8ABB-5B7E70E70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411" y="1896894"/>
            <a:ext cx="3402750" cy="4537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EE2250-A7A1-C243-AFA7-DD2583081F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418" b="41591"/>
          <a:stretch/>
        </p:blipFill>
        <p:spPr>
          <a:xfrm>
            <a:off x="6257327" y="59871"/>
            <a:ext cx="3943834" cy="673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17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453EA8-1D95-4AAB-85FB-8476A11784DB}"/>
              </a:ext>
            </a:extLst>
          </p:cNvPr>
          <p:cNvSpPr/>
          <p:nvPr/>
        </p:nvSpPr>
        <p:spPr>
          <a:xfrm>
            <a:off x="1197204" y="2290714"/>
            <a:ext cx="726806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“digital paradigm” radically multiplies the possible networks of relationship between a text and visual representations of a document. </a:t>
            </a:r>
          </a:p>
          <a:p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69884-F9B2-433E-A75F-011EF9070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567" y="1404937"/>
            <a:ext cx="2695575" cy="40481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B7CE44-6DE0-4DAA-A8A2-731FF9DD87E9}"/>
              </a:ext>
            </a:extLst>
          </p:cNvPr>
          <p:cNvSpPr/>
          <p:nvPr/>
        </p:nvSpPr>
        <p:spPr>
          <a:xfrm>
            <a:off x="8465270" y="5646655"/>
            <a:ext cx="35664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Patrick 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Sahle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“What is a Digital Scholarly Edition?” in </a:t>
            </a:r>
            <a:r>
              <a:rPr lang="en-US" sz="1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 Scholarly Editing: Theories and Practices,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ed. Matthew James Driscoll and Elena 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Pierazzo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(Open Book Publishers, 2016), 28.</a:t>
            </a:r>
          </a:p>
        </p:txBody>
      </p:sp>
    </p:spTree>
    <p:extLst>
      <p:ext uri="{BB962C8B-B14F-4D97-AF65-F5344CB8AC3E}">
        <p14:creationId xmlns:p14="http://schemas.microsoft.com/office/powerpoint/2010/main" val="2968753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E15C0F-91B1-4F33-A922-55951B44729B}"/>
              </a:ext>
            </a:extLst>
          </p:cNvPr>
          <p:cNvSpPr/>
          <p:nvPr/>
        </p:nvSpPr>
        <p:spPr>
          <a:xfrm>
            <a:off x="1454869" y="1684349"/>
            <a:ext cx="100741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How do we access DH resources, training, etc. when we have no guide?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How do we solicit help from volunteers, but still generate a product that meets the demands of peer review? 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281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E110CB-C504-42D7-B8FD-E6094CA130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50" r="16543" b="2182"/>
          <a:stretch/>
        </p:blipFill>
        <p:spPr>
          <a:xfrm>
            <a:off x="20" y="-175088"/>
            <a:ext cx="12191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0AFC6-AB29-4753-839E-F8DDE66A7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2"/>
            <a:ext cx="4023360" cy="28022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</a:p>
        </p:txBody>
      </p:sp>
    </p:spTree>
    <p:extLst>
      <p:ext uri="{BB962C8B-B14F-4D97-AF65-F5344CB8AC3E}">
        <p14:creationId xmlns:p14="http://schemas.microsoft.com/office/powerpoint/2010/main" val="155491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473E-60D7-4A39-8D89-B8D79FAED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752" y="2599091"/>
            <a:ext cx="11029616" cy="98833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CROWDSOURCING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0A6817-7651-45C0-8962-7CC1F676E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1681" y="1223824"/>
            <a:ext cx="6303402" cy="435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38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92752B-B1CF-47BC-8E3F-783AD3DF5870}"/>
              </a:ext>
            </a:extLst>
          </p:cNvPr>
          <p:cNvSpPr/>
          <p:nvPr/>
        </p:nvSpPr>
        <p:spPr>
          <a:xfrm>
            <a:off x="452487" y="2306335"/>
            <a:ext cx="69027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 editions by nature destabilize the long-standing idea of  “the single omniscient editor […] to the team of specialists with differentiated roles.”</a:t>
            </a:r>
          </a:p>
          <a:p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B0209-0B2F-4920-A12A-530501A5AC24}"/>
              </a:ext>
            </a:extLst>
          </p:cNvPr>
          <p:cNvSpPr/>
          <p:nvPr/>
        </p:nvSpPr>
        <p:spPr>
          <a:xfrm>
            <a:off x="7938940" y="6021722"/>
            <a:ext cx="41069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Patrick </a:t>
            </a:r>
            <a:r>
              <a:rPr lang="en-US" sz="1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Sahle</a:t>
            </a:r>
            <a:r>
              <a:rPr lang="en-US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“What is a Digital Scholarly Edition?” in Digital Scholarly Editing: Theories and Practices, ed. Matthew James Driscoll and Elena </a:t>
            </a:r>
            <a:r>
              <a:rPr lang="en-US" sz="1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Pierazzo</a:t>
            </a:r>
            <a:r>
              <a:rPr lang="en-US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(Open Book Publishers, 2016), 30.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9812DD-C866-4A03-B76E-07151C11A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113" y="985118"/>
            <a:ext cx="3817856" cy="458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70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A73F55-F714-40E1-B3F6-F4C4FDA7946B}"/>
              </a:ext>
            </a:extLst>
          </p:cNvPr>
          <p:cNvSpPr/>
          <p:nvPr/>
        </p:nvSpPr>
        <p:spPr>
          <a:xfrm>
            <a:off x="474838" y="2500008"/>
            <a:ext cx="48108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Thus, every person who contributes to the edition becomes a kind of editor to a “fundamentally collaborative endeavor.”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D3A76E-9690-46C9-88B6-1EB387A13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650" y="2117519"/>
            <a:ext cx="6662024" cy="30120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F388A5-5AEB-439F-BFAB-8906EC652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422" y="6278830"/>
            <a:ext cx="4109060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43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EAC0B3-C5E8-495B-9161-7A6C5B910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52" y="1279223"/>
            <a:ext cx="5392077" cy="38378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68FFBF-CA9C-4DD9-9C4C-17BFEA565E7B}"/>
              </a:ext>
            </a:extLst>
          </p:cNvPr>
          <p:cNvSpPr/>
          <p:nvPr/>
        </p:nvSpPr>
        <p:spPr>
          <a:xfrm>
            <a:off x="6096000" y="1120676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Edition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seeks to </a:t>
            </a:r>
            <a:r>
              <a:rPr lang="en-US" dirty="0">
                <a:solidFill>
                  <a:schemeClr val="bg1"/>
                </a:solidFill>
              </a:rPr>
              <a:t>“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eschew traditional, institutionally enforced, hierarchical structures and relies, instead, upon those that are community-generated.”</a:t>
            </a:r>
          </a:p>
          <a:p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goal was to “use existing social media tools to change the role of the scholarly editor from the sole authority on the text to a facilitator who brings traditional and citizen scholars into collaboration through ongoing editorial conversation.”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B5EEC6-A679-4E7A-B742-0ECD7CE68A53}"/>
              </a:ext>
            </a:extLst>
          </p:cNvPr>
          <p:cNvSpPr/>
          <p:nvPr/>
        </p:nvSpPr>
        <p:spPr>
          <a:xfrm>
            <a:off x="5989163" y="602700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Ray Siemens, Constance Crompton, Daniel Powell, Alyssa Arbuckle, Maggie Shirley, and the Devonshire Manuscript Editorial Group, “Building a Social Edition of the Devonshire Manuscript,” in Digital Scholarly Editing: Theories and Practices, ed. Matthew James Driscoll and Elena 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Pierazzo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(Open Book Publishers, 2016), 158.</a:t>
            </a:r>
          </a:p>
        </p:txBody>
      </p:sp>
    </p:spTree>
    <p:extLst>
      <p:ext uri="{BB962C8B-B14F-4D97-AF65-F5344CB8AC3E}">
        <p14:creationId xmlns:p14="http://schemas.microsoft.com/office/powerpoint/2010/main" val="490801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78DC973-8559-44F6-AD04-3E2799458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E1742C-5A34-47A6-B006-2F4028B6F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821" y="457174"/>
            <a:ext cx="5598459" cy="91440"/>
          </a:xfrm>
          <a:prstGeom prst="rect">
            <a:avLst/>
          </a:prstGeom>
          <a:solidFill>
            <a:srgbClr val="868E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5FF912-3705-4A0F-A1BA-C6C2343E4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1720" y="451223"/>
            <a:ext cx="5616388" cy="91440"/>
          </a:xfrm>
          <a:prstGeom prst="rect">
            <a:avLst/>
          </a:prstGeom>
          <a:solidFill>
            <a:srgbClr val="868E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C7F37EE6-D7BD-2948-8A1E-EFE6F0EBFF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81" r="23414" b="-1"/>
          <a:stretch/>
        </p:blipFill>
        <p:spPr>
          <a:xfrm>
            <a:off x="451821" y="643467"/>
            <a:ext cx="5598460" cy="5571066"/>
          </a:xfrm>
          <a:prstGeom prst="rect">
            <a:avLst/>
          </a:prstGeom>
        </p:spPr>
      </p:pic>
      <p:pic>
        <p:nvPicPr>
          <p:cNvPr id="3" name="Picture 2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656B7099-65C5-584A-929A-FAF02BD607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36" r="25945"/>
          <a:stretch/>
        </p:blipFill>
        <p:spPr>
          <a:xfrm>
            <a:off x="6141720" y="643467"/>
            <a:ext cx="5616388" cy="5571066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128B99A0-5121-C44F-A8AD-F98432BC8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004" y="266040"/>
            <a:ext cx="1797050" cy="65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84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7DD5C7DD-83DD-F644-9FD4-09E3988A7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856"/>
            <a:ext cx="12192000" cy="66342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0C3621C-EA33-A44D-BA26-58B3B1947CC3}"/>
              </a:ext>
            </a:extLst>
          </p:cNvPr>
          <p:cNvSpPr/>
          <p:nvPr/>
        </p:nvSpPr>
        <p:spPr>
          <a:xfrm>
            <a:off x="2046514" y="3135086"/>
            <a:ext cx="838200" cy="217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21CFBA-6F76-8F42-9AE6-F224F515ED80}"/>
              </a:ext>
            </a:extLst>
          </p:cNvPr>
          <p:cNvSpPr/>
          <p:nvPr/>
        </p:nvSpPr>
        <p:spPr>
          <a:xfrm>
            <a:off x="4016828" y="3135086"/>
            <a:ext cx="838200" cy="217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45BC0B-2547-2C49-A1F8-752E265142D0}"/>
              </a:ext>
            </a:extLst>
          </p:cNvPr>
          <p:cNvSpPr/>
          <p:nvPr/>
        </p:nvSpPr>
        <p:spPr>
          <a:xfrm>
            <a:off x="5987142" y="3135086"/>
            <a:ext cx="838200" cy="217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F1DB4C-9C46-534C-8CC7-F151BA13FB06}"/>
              </a:ext>
            </a:extLst>
          </p:cNvPr>
          <p:cNvSpPr/>
          <p:nvPr/>
        </p:nvSpPr>
        <p:spPr>
          <a:xfrm>
            <a:off x="9971314" y="3135086"/>
            <a:ext cx="838200" cy="217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6D8EAE-060A-FF4D-9F93-16C68013E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5347" y="6049005"/>
            <a:ext cx="1797050" cy="65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44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CE4B7F-C016-BC47-A20F-FF73DDE8521C}"/>
              </a:ext>
            </a:extLst>
          </p:cNvPr>
          <p:cNvSpPr txBox="1"/>
          <p:nvPr/>
        </p:nvSpPr>
        <p:spPr>
          <a:xfrm>
            <a:off x="881743" y="555171"/>
            <a:ext cx="10515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Garamond" panose="02020404030301010803" pitchFamily="18" charset="0"/>
              </a:rPr>
              <a:t>From the “MLA Statement on the Scholarly Edition in the Digital Age” (May 2016):</a:t>
            </a:r>
          </a:p>
          <a:p>
            <a:endParaRPr lang="en-US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Garamond" panose="02020404030301010803" pitchFamily="18" charset="0"/>
              </a:rPr>
              <a:t>A digital edition should:</a:t>
            </a:r>
          </a:p>
          <a:p>
            <a:endParaRPr lang="en-US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1428750" lvl="2" indent="-51435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latin typeface="Garamond" panose="02020404030301010803" pitchFamily="18" charset="0"/>
              </a:rPr>
              <a:t>“Reveal the judgment and scholarship, the editorial rationales and processes, on which the edition is based”</a:t>
            </a:r>
          </a:p>
          <a:p>
            <a:pPr marL="1371600" lvl="2" indent="-457200">
              <a:buFont typeface="Wingdings" pitchFamily="2" charset="2"/>
              <a:buChar char="Ø"/>
            </a:pPr>
            <a:endParaRPr lang="en-US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1428750" lvl="2" indent="-51435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latin typeface="Garamond" panose="02020404030301010803" pitchFamily="18" charset="0"/>
              </a:rPr>
              <a:t>“Evince a rigorous standard of accuracy and consistency in applying a particular editorial approach, set of theoretical premises, or method”</a:t>
            </a:r>
          </a:p>
        </p:txBody>
      </p:sp>
    </p:spTree>
    <p:extLst>
      <p:ext uri="{BB962C8B-B14F-4D97-AF65-F5344CB8AC3E}">
        <p14:creationId xmlns:p14="http://schemas.microsoft.com/office/powerpoint/2010/main" val="57266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1B6123-56E3-5D4C-BACC-720CFCDC31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7745" y="0"/>
            <a:ext cx="10556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39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EC36FF9A-BACE-AE4B-AC09-3A358710E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202"/>
            <a:ext cx="12192000" cy="6265595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420402A6-D908-7648-83ED-71096C8CD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8004" y="266040"/>
            <a:ext cx="1797050" cy="65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5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AEA613D-6745-7443-9AEC-DE411FCEE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69" y="0"/>
            <a:ext cx="10250424" cy="6858000"/>
          </a:xfrm>
          <a:prstGeom prst="rect">
            <a:avLst/>
          </a:prstGeom>
        </p:spPr>
      </p:pic>
      <p:pic>
        <p:nvPicPr>
          <p:cNvPr id="5" name="Picture 4" descr="A picture containing ball, drawing&#10;&#10;Description automatically generated">
            <a:extLst>
              <a:ext uri="{FF2B5EF4-FFF2-40B4-BE49-F238E27FC236}">
                <a16:creationId xmlns:a16="http://schemas.microsoft.com/office/drawing/2014/main" id="{7717CA53-7124-FF4C-935E-CA2639EF1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931" y="2608263"/>
            <a:ext cx="3657600" cy="19558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4239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2C62049C-56B8-0146-A215-FB65A1421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10" y="0"/>
            <a:ext cx="1066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00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5166B29-B472-D142-80E2-882D5A8C1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494"/>
            <a:ext cx="12192000" cy="636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85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8D1481-CB5F-F846-9282-7A60829FA9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27800" y="358321"/>
            <a:ext cx="10136399" cy="67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DE2B48-8A18-784C-8824-A9592080F9B7}"/>
              </a:ext>
            </a:extLst>
          </p:cNvPr>
          <p:cNvSpPr/>
          <p:nvPr/>
        </p:nvSpPr>
        <p:spPr>
          <a:xfrm>
            <a:off x="1027799" y="1463735"/>
            <a:ext cx="10136399" cy="4283922"/>
          </a:xfrm>
          <a:prstGeom prst="rect">
            <a:avLst/>
          </a:prstGeom>
          <a:solidFill>
            <a:srgbClr val="2975C2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FF7045-3526-144E-B443-693A3399AC51}"/>
              </a:ext>
            </a:extLst>
          </p:cNvPr>
          <p:cNvSpPr txBox="1"/>
          <p:nvPr/>
        </p:nvSpPr>
        <p:spPr>
          <a:xfrm>
            <a:off x="1115785" y="1731724"/>
            <a:ext cx="996042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Garamond" panose="02020404030301010803" pitchFamily="18" charset="0"/>
              </a:rPr>
              <a:t>If you’re interested in joining the Dalhousie Manuscripts Project as a volunteer transcriber, please e-mail us at:</a:t>
            </a:r>
          </a:p>
          <a:p>
            <a:endParaRPr lang="en-US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	</a:t>
            </a:r>
            <a:r>
              <a:rPr lang="en-US" sz="3200" b="1" dirty="0" err="1">
                <a:solidFill>
                  <a:schemeClr val="bg1"/>
                </a:solidFill>
                <a:latin typeface="Garamond" panose="02020404030301010803" pitchFamily="18" charset="0"/>
              </a:rPr>
              <a:t>dalhousiemssproject@gmail.com</a:t>
            </a:r>
            <a:endParaRPr lang="en-US" sz="32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Garamond" panose="02020404030301010803" pitchFamily="18" charset="0"/>
              </a:rPr>
              <a:t>For updates to the project, visit:</a:t>
            </a:r>
          </a:p>
          <a:p>
            <a:endParaRPr lang="en-US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	http://</a:t>
            </a:r>
            <a:r>
              <a:rPr lang="en-US" sz="3200" b="1" dirty="0" err="1">
                <a:solidFill>
                  <a:schemeClr val="bg1"/>
                </a:solidFill>
                <a:latin typeface="Garamond" panose="02020404030301010803" pitchFamily="18" charset="0"/>
              </a:rPr>
              <a:t>www.dalhousiemssproject.com</a:t>
            </a:r>
            <a:endParaRPr lang="en-US" sz="32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8570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Tw Cen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528</Words>
  <Application>Microsoft Macintosh PowerPoint</Application>
  <PresentationFormat>Widescreen</PresentationFormat>
  <Paragraphs>46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Garamond</vt:lpstr>
      <vt:lpstr>Times New Roman</vt:lpstr>
      <vt:lpstr>Tw Cen MT</vt:lpstr>
      <vt:lpstr>Wingdings</vt:lpstr>
      <vt:lpstr>Wingdings 2</vt:lpstr>
      <vt:lpstr>DividendVTI</vt:lpstr>
      <vt:lpstr>The Dalhousie Manuscripts Project:  Double-Blind Transcription and Ethical Editing</vt:lpstr>
      <vt:lpstr>PowerPoint Presentation</vt:lpstr>
      <vt:lpstr>PowerPoint Presentation</vt:lpstr>
      <vt:lpstr>PowerPoint Presentation</vt:lpstr>
      <vt:lpstr>PowerPoint Presentation</vt:lpstr>
      <vt:lpstr>Dalhousie  Manuscripts</vt:lpstr>
      <vt:lpstr>Facsimile Edition, 1988 Ernest W. Sullivan, II</vt:lpstr>
      <vt:lpstr>Facsimile Edition, 1988 Ernest W. Sullivan, II</vt:lpstr>
      <vt:lpstr>PowerPoint Presentation</vt:lpstr>
      <vt:lpstr>PowerPoint Presentation</vt:lpstr>
      <vt:lpstr>access</vt:lpstr>
      <vt:lpstr>CROWDSOURCING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Dalhousie Manuscripts Project:  Double-Blind Transcription and Ethical Editing</dc:title>
  <dc:creator>Sarah Valles</dc:creator>
  <cp:lastModifiedBy>Sprouse, Sarah</cp:lastModifiedBy>
  <cp:revision>7</cp:revision>
  <dcterms:created xsi:type="dcterms:W3CDTF">2020-03-24T15:12:06Z</dcterms:created>
  <dcterms:modified xsi:type="dcterms:W3CDTF">2020-03-26T16:20:41Z</dcterms:modified>
</cp:coreProperties>
</file>